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9/26/2023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B4486-0B6B-B322-325C-BCABAE14A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5934" y="60614"/>
            <a:ext cx="10572000" cy="2971051"/>
          </a:xfrm>
        </p:spPr>
        <p:txBody>
          <a:bodyPr/>
          <a:lstStyle/>
          <a:p>
            <a:pPr algn="ctr"/>
            <a:r>
              <a:rPr lang="en-US" dirty="0"/>
              <a:t>MEDICARE 2024 TPMO FINAL RULE FAQ’s</a:t>
            </a:r>
          </a:p>
        </p:txBody>
      </p:sp>
    </p:spTree>
    <p:extLst>
      <p:ext uri="{BB962C8B-B14F-4D97-AF65-F5344CB8AC3E}">
        <p14:creationId xmlns:p14="http://schemas.microsoft.com/office/powerpoint/2010/main" val="2355110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TPMO DISCLAIMER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312" y="2374686"/>
            <a:ext cx="4481421" cy="3636511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TPMO Disclaimer Exceptions; Outdoor advertising, banners, or banner‐like material, envelopes, posts on social media, and text messages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66E2666-1A05-2A8D-1EC2-58CA292C1F5A}"/>
              </a:ext>
            </a:extLst>
          </p:cNvPr>
          <p:cNvSpPr txBox="1">
            <a:spLocks/>
          </p:cNvSpPr>
          <p:nvPr/>
        </p:nvSpPr>
        <p:spPr>
          <a:xfrm>
            <a:off x="971112" y="2374687"/>
            <a:ext cx="4481421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</a:rPr>
              <a:t>We do not offer every plan available in your area. Currently we represent [insert number of organizations] organizations which offer [insert number of plans] products in your area.</a:t>
            </a:r>
          </a:p>
          <a:p>
            <a:r>
              <a:rPr lang="en-US" dirty="0">
                <a:latin typeface="Calibri" panose="020F0502020204030204" pitchFamily="34" charset="0"/>
              </a:rPr>
              <a:t>Please contact Medicare.gov, 1‐800‐MEDICARE, or your local State Health Insurance Program (SHIP) to get information on all of your options.</a:t>
            </a:r>
          </a:p>
          <a:p>
            <a:r>
              <a:rPr lang="en-US" dirty="0">
                <a:latin typeface="Calibri" panose="020F0502020204030204" pitchFamily="34" charset="0"/>
              </a:rPr>
              <a:t>Begin at "currently" IF you do in fact represent ALL plans in an area</a:t>
            </a:r>
          </a:p>
        </p:txBody>
      </p:sp>
    </p:spTree>
    <p:extLst>
      <p:ext uri="{BB962C8B-B14F-4D97-AF65-F5344CB8AC3E}">
        <p14:creationId xmlns:p14="http://schemas.microsoft.com/office/powerpoint/2010/main" val="29272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WEBSITE RULES QUICKS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312" y="2374686"/>
            <a:ext cx="4481421" cy="3636511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Recommendation; have a website that promotes you and your services. Adding CMS defined Marketing material will require more disclaimers, an approval process, and the risk of more oversight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66E2666-1A05-2A8D-1EC2-58CA292C1F5A}"/>
              </a:ext>
            </a:extLst>
          </p:cNvPr>
          <p:cNvSpPr txBox="1">
            <a:spLocks/>
          </p:cNvSpPr>
          <p:nvPr/>
        </p:nvSpPr>
        <p:spPr>
          <a:xfrm>
            <a:off x="971112" y="2374687"/>
            <a:ext cx="4481421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</a:rPr>
              <a:t>Include TPMO disclaimer</a:t>
            </a:r>
          </a:p>
          <a:p>
            <a:r>
              <a:rPr lang="en-US" dirty="0">
                <a:latin typeface="Calibri" panose="020F0502020204030204" pitchFamily="34" charset="0"/>
              </a:rPr>
              <a:t>Prominently place non‐affiliate statement </a:t>
            </a:r>
          </a:p>
          <a:p>
            <a:r>
              <a:rPr lang="en-US">
                <a:latin typeface="Calibri" panose="020F0502020204030204" pitchFamily="34" charset="0"/>
              </a:rPr>
              <a:t>Stay </a:t>
            </a:r>
            <a:r>
              <a:rPr lang="en-US" dirty="0">
                <a:latin typeface="Calibri" panose="020F0502020204030204" pitchFamily="34" charset="0"/>
              </a:rPr>
              <a:t>away from government symbols, color themes, or the like</a:t>
            </a:r>
          </a:p>
        </p:txBody>
      </p:sp>
    </p:spTree>
    <p:extLst>
      <p:ext uri="{BB962C8B-B14F-4D97-AF65-F5344CB8AC3E}">
        <p14:creationId xmlns:p14="http://schemas.microsoft.com/office/powerpoint/2010/main" val="667893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MARKETING AND COMMUNICATIONS QUICKS!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Generic and Educational ads are best. They avoid errors and time spent for approving.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If you want material with benefits, seek the carriers.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Plan names, logos, ANY mention of benefits, is when your piece becomes intent marketing.</a:t>
            </a:r>
          </a:p>
          <a:p>
            <a:pPr algn="l"/>
            <a:r>
              <a:rPr lang="en-US" sz="1800" b="0" i="0" u="none" strike="noStrike" baseline="0" dirty="0">
                <a:latin typeface="Calibri-Light"/>
              </a:rPr>
              <a:t>Recipients MUST know who is contacting them, who they will reach when calling, and the purpose.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443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0E76F-D11A-EA8C-C8D9-DC180C78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MARKETING AND COMMUNICATIONS QUICKS!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AD3483-304A-6CF8-3F74-EC485EC9A0B3}"/>
              </a:ext>
            </a:extLst>
          </p:cNvPr>
          <p:cNvSpPr txBox="1"/>
          <p:nvPr/>
        </p:nvSpPr>
        <p:spPr>
          <a:xfrm>
            <a:off x="4986867" y="2306134"/>
            <a:ext cx="223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 NOT use the Medicare card image, (already have material, let me get it approved)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706501-A699-B394-81C2-435F7B093A9B}"/>
              </a:ext>
            </a:extLst>
          </p:cNvPr>
          <p:cNvSpPr txBox="1"/>
          <p:nvPr/>
        </p:nvSpPr>
        <p:spPr>
          <a:xfrm>
            <a:off x="4978399" y="3425217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Avoid any symbols that can appear federal or government related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324082-6CDA-A952-2351-7435C6DD4B25}"/>
              </a:ext>
            </a:extLst>
          </p:cNvPr>
          <p:cNvSpPr txBox="1"/>
          <p:nvPr/>
        </p:nvSpPr>
        <p:spPr>
          <a:xfrm>
            <a:off x="2370664" y="2386665"/>
            <a:ext cx="223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Do not use the word Medicare as part of your title or as a way of describing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DA74AB-587C-9D66-8BB7-2CC773302576}"/>
              </a:ext>
            </a:extLst>
          </p:cNvPr>
          <p:cNvSpPr txBox="1"/>
          <p:nvPr/>
        </p:nvSpPr>
        <p:spPr>
          <a:xfrm>
            <a:off x="7408334" y="2306134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Stay away from red, white, and blue themes including the America flag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C868D5-892C-FD14-9041-77BD91ED740A}"/>
              </a:ext>
            </a:extLst>
          </p:cNvPr>
          <p:cNvSpPr txBox="1"/>
          <p:nvPr/>
        </p:nvSpPr>
        <p:spPr>
          <a:xfrm>
            <a:off x="7399866" y="3425217"/>
            <a:ext cx="223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Make it KNOWN you are NOT affiliated or endorsed by any government agency or CMS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C5CDE9-FD04-EDFC-3256-3DA0D6609F28}"/>
              </a:ext>
            </a:extLst>
          </p:cNvPr>
          <p:cNvSpPr txBox="1"/>
          <p:nvPr/>
        </p:nvSpPr>
        <p:spPr>
          <a:xfrm>
            <a:off x="2362196" y="3494384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You are a "Licensed Sales Agent" or "Licensed Insurance Agent"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0EFCE5-1C08-45DC-B8E3-566447D65597}"/>
              </a:ext>
            </a:extLst>
          </p:cNvPr>
          <p:cNvSpPr txBox="1"/>
          <p:nvPr/>
        </p:nvSpPr>
        <p:spPr>
          <a:xfrm>
            <a:off x="2407329" y="5474043"/>
            <a:ext cx="223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People are ONLY "entitled to Original Medicare, otherwise, they are "eligible"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2B8407-36AC-1D5B-089B-F0D3105E940D}"/>
              </a:ext>
            </a:extLst>
          </p:cNvPr>
          <p:cNvSpPr txBox="1"/>
          <p:nvPr/>
        </p:nvSpPr>
        <p:spPr>
          <a:xfrm>
            <a:off x="7408334" y="4474244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"Free consultation" must include "no obligation to enroll"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B141F4-13A5-67ED-EDB2-2706DF1F140D}"/>
              </a:ext>
            </a:extLst>
          </p:cNvPr>
          <p:cNvSpPr txBox="1"/>
          <p:nvPr/>
        </p:nvSpPr>
        <p:spPr>
          <a:xfrm>
            <a:off x="4978398" y="4475212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Nothing is "free" but may be “no-cost" or "zero premium"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C6B55A-AADA-332E-B4FD-E8CF9F76352B}"/>
              </a:ext>
            </a:extLst>
          </p:cNvPr>
          <p:cNvSpPr txBox="1"/>
          <p:nvPr/>
        </p:nvSpPr>
        <p:spPr>
          <a:xfrm>
            <a:off x="2370664" y="4382880"/>
            <a:ext cx="241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Your audience are  Medicare Eligible OR People with Medicare. Not "seniors"</a:t>
            </a:r>
          </a:p>
        </p:txBody>
      </p:sp>
    </p:spTree>
    <p:extLst>
      <p:ext uri="{BB962C8B-B14F-4D97-AF65-F5344CB8AC3E}">
        <p14:creationId xmlns:p14="http://schemas.microsoft.com/office/powerpoint/2010/main" val="578077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EDUCATIONAL AND SALES EVENTS QUICKS!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Advertising MUST be clear and explicit to the  type of event you are hosting.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Invites must include an accommodations  disclaimer "For accommodations for persons with special needs, call &lt;number + TTY 711&gt;.</a:t>
            </a:r>
          </a:p>
        </p:txBody>
      </p:sp>
    </p:spTree>
    <p:extLst>
      <p:ext uri="{BB962C8B-B14F-4D97-AF65-F5344CB8AC3E}">
        <p14:creationId xmlns:p14="http://schemas.microsoft.com/office/powerpoint/2010/main" val="27036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EDUCATIONAL EVENTS PERMIT &amp; DO NOT ALLOWS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312" y="2374686"/>
            <a:ext cx="4481421" cy="3636511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Hand out and collect SOA’s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Market benefits and plans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Pass out enrollment kits</a:t>
            </a:r>
            <a:endParaRPr lang="en-US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Set up future appointments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As of 9/30/2023, Sales Events cannot be scheduled within 12 hours of an Educational Event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66E2666-1A05-2A8D-1EC2-58CA292C1F5A}"/>
              </a:ext>
            </a:extLst>
          </p:cNvPr>
          <p:cNvSpPr txBox="1">
            <a:spLocks/>
          </p:cNvSpPr>
          <p:nvPr/>
        </p:nvSpPr>
        <p:spPr>
          <a:xfrm>
            <a:off x="971112" y="2374687"/>
            <a:ext cx="4481421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</a:rPr>
              <a:t>Answers beneficiary questions</a:t>
            </a:r>
          </a:p>
          <a:p>
            <a:r>
              <a:rPr lang="en-US" dirty="0">
                <a:latin typeface="Calibri" panose="020F0502020204030204" pitchFamily="34" charset="0"/>
              </a:rPr>
              <a:t>Pass out your business cards</a:t>
            </a:r>
          </a:p>
          <a:p>
            <a:r>
              <a:rPr lang="en-US" dirty="0">
                <a:latin typeface="Calibri" panose="020F0502020204030204" pitchFamily="34" charset="0"/>
              </a:rPr>
              <a:t>Utilize and collect BRC's (business reply cards) or collect contact info</a:t>
            </a:r>
          </a:p>
          <a:p>
            <a:r>
              <a:rPr lang="en-US" dirty="0">
                <a:latin typeface="Calibri" panose="020F0502020204030204" pitchFamily="34" charset="0"/>
              </a:rPr>
              <a:t>Feed your audience (nothing extraordinary)</a:t>
            </a:r>
          </a:p>
        </p:txBody>
      </p:sp>
    </p:spTree>
    <p:extLst>
      <p:ext uri="{BB962C8B-B14F-4D97-AF65-F5344CB8AC3E}">
        <p14:creationId xmlns:p14="http://schemas.microsoft.com/office/powerpoint/2010/main" val="392307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SALES EVENTS PERMIT &amp; DO NOT ALLOWS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312" y="2374686"/>
            <a:ext cx="4481421" cy="3636511"/>
          </a:xfrm>
        </p:spPr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use raffles or drawings as consent to contact (no obligation to enroll)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</a:t>
            </a:r>
            <a:r>
              <a:rPr lang="en-US" dirty="0">
                <a:latin typeface="Calibri" panose="020F0502020204030204" pitchFamily="34" charset="0"/>
              </a:rPr>
              <a:t>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equire RSVPs or sign‐up sheets (opt is okay)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provide meals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Do Not complete health screenings or surveys ("cherry picking")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66E2666-1A05-2A8D-1EC2-58CA292C1F5A}"/>
              </a:ext>
            </a:extLst>
          </p:cNvPr>
          <p:cNvSpPr txBox="1">
            <a:spLocks/>
          </p:cNvSpPr>
          <p:nvPr/>
        </p:nvSpPr>
        <p:spPr>
          <a:xfrm>
            <a:off x="971112" y="2374687"/>
            <a:ext cx="4481421" cy="363651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Calibri" panose="020F0502020204030204" pitchFamily="34" charset="0"/>
              </a:rPr>
              <a:t>Hand out Marketing Material or Sales kits</a:t>
            </a:r>
          </a:p>
          <a:p>
            <a:r>
              <a:rPr lang="en-US" dirty="0">
                <a:latin typeface="Calibri" panose="020F0502020204030204" pitchFamily="34" charset="0"/>
              </a:rPr>
              <a:t>Distribute and Accept plan applications</a:t>
            </a:r>
          </a:p>
          <a:p>
            <a:r>
              <a:rPr lang="en-US" dirty="0">
                <a:latin typeface="Calibri" panose="020F0502020204030204" pitchFamily="34" charset="0"/>
              </a:rPr>
              <a:t>Collect Scopes and set up future appointments</a:t>
            </a:r>
          </a:p>
          <a:p>
            <a:r>
              <a:rPr lang="en-US" dirty="0">
                <a:latin typeface="Calibri" panose="020F0502020204030204" pitchFamily="34" charset="0"/>
              </a:rPr>
              <a:t>Conduct marketing presentations to include benefits</a:t>
            </a:r>
          </a:p>
        </p:txBody>
      </p:sp>
    </p:spTree>
    <p:extLst>
      <p:ext uri="{BB962C8B-B14F-4D97-AF65-F5344CB8AC3E}">
        <p14:creationId xmlns:p14="http://schemas.microsoft.com/office/powerpoint/2010/main" val="3093125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THE 48 ‐ HOUR SOA RULE IS BACK QUICKS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Unless the beneficiary is a Walk‐In, calls you directly, or they are 4‐days from their election period ending, you will need to wait 48 hours to enroll.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</a:rPr>
              <a:t>SOAs are good for 12 months from the signature date and must be kept for 10 years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913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BRC's or other permissions to contact (PTCs) QUICKS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BRC's cannot request a spouse's information, only an individual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Good for 12 months or first call from the signature date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DOB or gender cannot be requested on the BRC for MA or PDP products 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 mail is to be in New Romans (or equivalent) 12‐point font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include permission to contact methods such as text, call, email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Must express the beneficiary will be contacted by a "licensed sales  agent"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Include TPMO Disclaimer</a:t>
            </a:r>
          </a:p>
          <a:p>
            <a:pPr algn="l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 the Non-Affiliate Disclaimer (include agency name if applicable)</a:t>
            </a:r>
          </a:p>
        </p:txBody>
      </p:sp>
    </p:spTree>
    <p:extLst>
      <p:ext uri="{BB962C8B-B14F-4D97-AF65-F5344CB8AC3E}">
        <p14:creationId xmlns:p14="http://schemas.microsoft.com/office/powerpoint/2010/main" val="2284777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87C3D-F7D1-A9DC-8249-E037657B9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0" u="none" strike="noStrike" baseline="0" dirty="0">
                <a:solidFill>
                  <a:srgbClr val="203864"/>
                </a:solidFill>
                <a:latin typeface="Calibri-Bold"/>
              </a:rPr>
              <a:t>REQUIRED SCRIPT TALKING POINTS (FIELD AGENTS TOO) QUICKS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D74E-D74B-1A7C-C847-541DBC013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My name is &lt;?&gt;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I'm a licensed sales agent &lt;with agency if applicable&gt;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need to let you know all our calls required to be recorded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TPMO Disclaimer (1st minute of call!)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make your own healthcare Decisions</a:t>
            </a:r>
          </a:p>
          <a:p>
            <a:pPr algn="l"/>
            <a:r>
              <a:rPr lang="en-US" sz="1800" b="0" i="0" u="none" strike="noStrike" baseline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Verbal Scope PRIOR to talking about MA or PDP products (unless other scope is on file)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22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29</TotalTime>
  <Words>820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Calibri-Bold</vt:lpstr>
      <vt:lpstr>Calibri-Light</vt:lpstr>
      <vt:lpstr>Century Gothic</vt:lpstr>
      <vt:lpstr>Wingdings 2</vt:lpstr>
      <vt:lpstr>Quotable</vt:lpstr>
      <vt:lpstr>MEDICARE 2024 TPMO FINAL RULE FAQ’s</vt:lpstr>
      <vt:lpstr>MARKETING AND COMMUNICATIONS QUICKS!</vt:lpstr>
      <vt:lpstr>MARKETING AND COMMUNICATIONS QUICKS!</vt:lpstr>
      <vt:lpstr>EDUCATIONAL AND SALES EVENTS QUICKS!</vt:lpstr>
      <vt:lpstr>EDUCATIONAL EVENTS PERMIT &amp; DO NOT ALLOWS</vt:lpstr>
      <vt:lpstr>SALES EVENTS PERMIT &amp; DO NOT ALLOWS</vt:lpstr>
      <vt:lpstr>THE 48 ‐ HOUR SOA RULE IS BACK QUICKS</vt:lpstr>
      <vt:lpstr>BRC's or other permissions to contact (PTCs) QUICKS</vt:lpstr>
      <vt:lpstr>REQUIRED SCRIPT TALKING POINTS (FIELD AGENTS TOO) QUICKS</vt:lpstr>
      <vt:lpstr>TPMO DISCLAIMER</vt:lpstr>
      <vt:lpstr>WEBSITE RULES QUICKS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2024 TPMO FINAL RULE FAQ’s</dc:title>
  <dc:creator>Compliance</dc:creator>
  <cp:lastModifiedBy>Compliance</cp:lastModifiedBy>
  <cp:revision>8</cp:revision>
  <dcterms:created xsi:type="dcterms:W3CDTF">2023-09-26T14:34:51Z</dcterms:created>
  <dcterms:modified xsi:type="dcterms:W3CDTF">2023-09-26T15:04:45Z</dcterms:modified>
</cp:coreProperties>
</file>